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7" r:id="rId6"/>
    <p:sldId id="261" r:id="rId7"/>
    <p:sldId id="259" r:id="rId8"/>
    <p:sldId id="262" r:id="rId9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298"/>
    <a:srgbClr val="CED9E4"/>
    <a:srgbClr val="8E007E"/>
    <a:srgbClr val="93B4D4"/>
    <a:srgbClr val="D59342"/>
    <a:srgbClr val="8BC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288" y="126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-3258" y="-84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dirty="0"/>
              <a:t>Notes globales attribuées</a:t>
            </a:r>
            <a:r>
              <a:rPr lang="fr-FR" sz="1600" baseline="0" dirty="0"/>
              <a:t> </a:t>
            </a:r>
          </a:p>
          <a:p>
            <a:pPr>
              <a:defRPr sz="1600"/>
            </a:pPr>
            <a:r>
              <a:rPr lang="fr-FR" sz="1600" baseline="0" dirty="0"/>
              <a:t>aux formations </a:t>
            </a:r>
          </a:p>
          <a:p>
            <a:pPr>
              <a:defRPr sz="1600"/>
            </a:pPr>
            <a:r>
              <a:rPr lang="fr-FR" sz="1600" baseline="0" dirty="0"/>
              <a:t>(1 = mini / 5 = maxi)</a:t>
            </a:r>
            <a:endParaRPr lang="fr-FR" sz="1600" dirty="0"/>
          </a:p>
        </c:rich>
      </c:tx>
      <c:layout>
        <c:manualLayout>
          <c:xMode val="edge"/>
          <c:yMode val="edge"/>
          <c:x val="0.233583333333333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D-440B-A54F-22AF0D695B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D-440B-A54F-22AF0D695BA8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6D-440B-A54F-22AF0D695B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6D-440B-A54F-22AF0D695B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76D-440B-A54F-22AF0D695BA8}"/>
              </c:ext>
            </c:extLst>
          </c:dPt>
          <c:dLbls>
            <c:dLbl>
              <c:idx val="0"/>
              <c:layout>
                <c:manualLayout>
                  <c:x val="-7.2201944881941224E-3"/>
                  <c:y val="1.4545322584618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D-440B-A54F-22AF0D695BA8}"/>
                </c:ext>
              </c:extLst>
            </c:dLbl>
            <c:dLbl>
              <c:idx val="1"/>
              <c:layout>
                <c:manualLayout>
                  <c:x val="4.0725662834848412E-3"/>
                  <c:y val="7.486667869649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D-440B-A54F-22AF0D695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Feuil1!$B$13:$B$17</c:f>
              <c:strCache>
                <c:ptCount val="5"/>
                <c:pt idx="0">
                  <c:v>5/5</c:v>
                </c:pt>
                <c:pt idx="1">
                  <c:v>4/5</c:v>
                </c:pt>
                <c:pt idx="2">
                  <c:v>3/5</c:v>
                </c:pt>
                <c:pt idx="3">
                  <c:v>2/5</c:v>
                </c:pt>
                <c:pt idx="4">
                  <c:v>1/5</c:v>
                </c:pt>
              </c:strCache>
            </c:strRef>
          </c:cat>
          <c:val>
            <c:numRef>
              <c:f>Feuil1!$D$13:$D$17</c:f>
              <c:numCache>
                <c:formatCode>0%</c:formatCode>
                <c:ptCount val="5"/>
                <c:pt idx="0">
                  <c:v>0.59375</c:v>
                </c:pt>
                <c:pt idx="1">
                  <c:v>0.390625</c:v>
                </c:pt>
                <c:pt idx="2">
                  <c:v>1.5625E-2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6D-440B-A54F-22AF0D695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/>
              <a:t>Réponse aux attentes liées à la formation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1B-4233-9794-8D6592F0C9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1B-4233-9794-8D6592F0C9BE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1B-4233-9794-8D6592F0C9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1B-4233-9794-8D6592F0C9BE}"/>
              </c:ext>
            </c:extLst>
          </c:dPt>
          <c:dLbls>
            <c:dLbl>
              <c:idx val="0"/>
              <c:layout>
                <c:manualLayout>
                  <c:x val="1.8257874015748031E-3"/>
                  <c:y val="1.7803295421405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1B-4233-9794-8D6592F0C9BE}"/>
                </c:ext>
              </c:extLst>
            </c:dLbl>
            <c:dLbl>
              <c:idx val="1"/>
              <c:layout>
                <c:manualLayout>
                  <c:x val="-3.7858705161855277E-3"/>
                  <c:y val="-2.435039370078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1B-4233-9794-8D6592F0C9BE}"/>
                </c:ext>
              </c:extLst>
            </c:dLbl>
            <c:dLbl>
              <c:idx val="2"/>
              <c:layout>
                <c:manualLayout>
                  <c:x val="1.7363298337707278E-3"/>
                  <c:y val="1.737022455526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1B-4233-9794-8D6592F0C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Feuil1!$B$6:$B$9</c:f>
              <c:strCache>
                <c:ptCount val="4"/>
                <c:pt idx="0">
                  <c:v>Parfaitement</c:v>
                </c:pt>
                <c:pt idx="1">
                  <c:v>Bien</c:v>
                </c:pt>
                <c:pt idx="2">
                  <c:v>Assez bien</c:v>
                </c:pt>
                <c:pt idx="3">
                  <c:v>Pas du tout</c:v>
                </c:pt>
              </c:strCache>
            </c:strRef>
          </c:cat>
          <c:val>
            <c:numRef>
              <c:f>Feuil1!$D$6:$D$9</c:f>
              <c:numCache>
                <c:formatCode>0%</c:formatCode>
                <c:ptCount val="4"/>
                <c:pt idx="0">
                  <c:v>0.36979166666666669</c:v>
                </c:pt>
                <c:pt idx="1">
                  <c:v>0.55729166666666663</c:v>
                </c:pt>
                <c:pt idx="2">
                  <c:v>7.2916666666666671E-2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1B-4233-9794-8D6592F0C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60248861237641"/>
          <c:y val="0.88568642461358993"/>
          <c:w val="0.73068547939117878"/>
          <c:h val="0.114313575386410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dirty="0"/>
              <a:t>Atteinte des objectifs </a:t>
            </a:r>
          </a:p>
          <a:p>
            <a:pPr>
              <a:defRPr sz="1600"/>
            </a:pPr>
            <a:r>
              <a:rPr lang="fr-FR" sz="1600" dirty="0"/>
              <a:t>des formations</a:t>
            </a:r>
          </a:p>
        </c:rich>
      </c:tx>
      <c:layout>
        <c:manualLayout>
          <c:xMode val="edge"/>
          <c:yMode val="edge"/>
          <c:x val="0.300496300964513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A5-435A-869E-6C618D32D2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A5-435A-869E-6C618D32D28B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A5-435A-869E-6C618D32D28B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A5-435A-869E-6C618D32D28B}"/>
              </c:ext>
            </c:extLst>
          </c:dPt>
          <c:dLbls>
            <c:dLbl>
              <c:idx val="0"/>
              <c:layout>
                <c:manualLayout>
                  <c:x val="7.2564523184601923E-3"/>
                  <c:y val="3.3703703703703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A5-435A-869E-6C618D32D28B}"/>
                </c:ext>
              </c:extLst>
            </c:dLbl>
            <c:dLbl>
              <c:idx val="1"/>
              <c:layout>
                <c:manualLayout>
                  <c:x val="-2.2561898512685915E-2"/>
                  <c:y val="-7.012394284047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A5-435A-869E-6C618D32D28B}"/>
                </c:ext>
              </c:extLst>
            </c:dLbl>
            <c:dLbl>
              <c:idx val="2"/>
              <c:layout>
                <c:manualLayout>
                  <c:x val="1.7363298337707278E-3"/>
                  <c:y val="8.110965296004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A5-435A-869E-6C618D32D2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Feuil1!$B$6:$B$9</c:f>
              <c:strCache>
                <c:ptCount val="4"/>
                <c:pt idx="0">
                  <c:v>Parfaitement</c:v>
                </c:pt>
                <c:pt idx="1">
                  <c:v>Bien</c:v>
                </c:pt>
                <c:pt idx="2">
                  <c:v>Assez bien</c:v>
                </c:pt>
                <c:pt idx="3">
                  <c:v>Pas du tout</c:v>
                </c:pt>
              </c:strCache>
            </c:strRef>
          </c:cat>
          <c:val>
            <c:numRef>
              <c:f>Feuil1!$H$6:$H$9</c:f>
              <c:numCache>
                <c:formatCode>0%</c:formatCode>
                <c:ptCount val="4"/>
                <c:pt idx="0">
                  <c:v>0.296875</c:v>
                </c:pt>
                <c:pt idx="1">
                  <c:v>0.63541666666666663</c:v>
                </c:pt>
                <c:pt idx="2">
                  <c:v>6.25E-2</c:v>
                </c:pt>
                <c:pt idx="3">
                  <c:v>5.208333333333333E-3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A5-435A-869E-6C618D32D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22805667084144"/>
          <c:y val="0.8628866530603343"/>
          <c:w val="0.53376553190468101"/>
          <c:h val="0.11030873148036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8BEE3-4682-4461-8B92-C8DD4DC03A0C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FE727-C4C4-4619-8BAA-1708B555E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357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4FD6-743A-4BA0-A94C-653F15312085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D751B-A403-405A-B7C5-B5C9C1A27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92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 de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pour une image  16"/>
          <p:cNvSpPr>
            <a:spLocks noGrp="1"/>
          </p:cNvSpPr>
          <p:nvPr>
            <p:ph type="pic" sz="quarter" idx="10"/>
          </p:nvPr>
        </p:nvSpPr>
        <p:spPr>
          <a:xfrm>
            <a:off x="-6520" y="0"/>
            <a:ext cx="9144000" cy="6858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  <p:sp>
        <p:nvSpPr>
          <p:cNvPr id="11" name="Title 7"/>
          <p:cNvSpPr>
            <a:spLocks noGrp="1"/>
          </p:cNvSpPr>
          <p:nvPr>
            <p:ph type="ctrTitle" hasCustomPrompt="1"/>
          </p:nvPr>
        </p:nvSpPr>
        <p:spPr>
          <a:xfrm>
            <a:off x="469248" y="1916832"/>
            <a:ext cx="3115114" cy="765666"/>
          </a:xfrm>
        </p:spPr>
        <p:txBody>
          <a:bodyPr anchor="ctr"/>
          <a:lstStyle>
            <a:lvl1pPr latinLnBrk="0">
              <a:defRPr lang="fr-FR" cap="none" baseline="0">
                <a:solidFill>
                  <a:schemeClr val="bg1"/>
                </a:solidFill>
                <a:latin typeface="Harlow Solid Italic" panose="04030604020F02020D02" pitchFamily="82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684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0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1916832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1916832"/>
            <a:ext cx="5111751" cy="42093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2924944"/>
            <a:ext cx="3008313" cy="3201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247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2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489334" y="2033434"/>
            <a:ext cx="325251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Harlow Solid Italic" panose="04030604020F02020D02" pitchFamily="82" charset="0"/>
              </a:rPr>
              <a:t>Titre</a:t>
            </a:r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4659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picto sur la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489334" y="2033434"/>
            <a:ext cx="325251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Harlow Solid Italic" panose="04030604020F02020D02" pitchFamily="82" charset="0"/>
              </a:rPr>
              <a:t>Titre</a:t>
            </a:r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4572000" y="620713"/>
            <a:ext cx="3960813" cy="56880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03184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itre 1"/>
          <p:cNvSpPr txBox="1">
            <a:spLocks/>
          </p:cNvSpPr>
          <p:nvPr userDrawn="1"/>
        </p:nvSpPr>
        <p:spPr>
          <a:xfrm>
            <a:off x="1475656" y="476672"/>
            <a:ext cx="748883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Titre de la vignette</a:t>
            </a:r>
          </a:p>
        </p:txBody>
      </p:sp>
    </p:spTree>
    <p:extLst>
      <p:ext uri="{BB962C8B-B14F-4D97-AF65-F5344CB8AC3E}">
        <p14:creationId xmlns:p14="http://schemas.microsoft.com/office/powerpoint/2010/main" val="41695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8883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67544" y="6669360"/>
            <a:ext cx="8674869" cy="0"/>
          </a:xfrm>
          <a:prstGeom prst="line">
            <a:avLst/>
          </a:prstGeom>
          <a:ln w="127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49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7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73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772815"/>
            <a:ext cx="4040188" cy="402059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772815"/>
            <a:ext cx="4041775" cy="402059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84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18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52432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de la vignette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 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2413" cy="293082"/>
          </a:xfrm>
          <a:prstGeom prst="rect">
            <a:avLst/>
          </a:prstGeom>
          <a:solidFill>
            <a:srgbClr val="CED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-99392"/>
            <a:ext cx="1152128" cy="199200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94371"/>
            <a:ext cx="323530" cy="6562041"/>
          </a:xfrm>
          <a:prstGeom prst="rect">
            <a:avLst/>
          </a:prstGeom>
          <a:solidFill>
            <a:srgbClr val="CED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1547664" y="476672"/>
            <a:ext cx="7452320" cy="0"/>
          </a:xfrm>
          <a:prstGeom prst="line">
            <a:avLst/>
          </a:prstGeom>
          <a:ln w="381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547664" y="1412776"/>
            <a:ext cx="7452320" cy="0"/>
          </a:xfrm>
          <a:prstGeom prst="line">
            <a:avLst/>
          </a:prstGeom>
          <a:ln w="381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7544" y="6669360"/>
            <a:ext cx="8674869" cy="0"/>
          </a:xfrm>
          <a:prstGeom prst="line">
            <a:avLst/>
          </a:prstGeom>
          <a:ln w="127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4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rgbClr val="167298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l"/>
        <a:defRPr sz="3200" kern="1200">
          <a:solidFill>
            <a:srgbClr val="16729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90000"/>
        <a:buFont typeface="Arial Black" panose="020B0A04020102020204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.cli@isere.fr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99392"/>
            <a:ext cx="9144000" cy="6957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243408"/>
            <a:ext cx="3966504" cy="6858000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>
            <a:off x="683568" y="1619508"/>
            <a:ext cx="302433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3568" y="3212976"/>
            <a:ext cx="302433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98432" y="164331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Harlow Solid Italic" panose="04030604020F02020D02" pitchFamily="82" charset="0"/>
              </a:rPr>
              <a:t>Formations à destination des membres de la cli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3568" y="127979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Secrétariat des CLI de l’Isère – 17 mars 2023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EE8244-3334-425C-9588-37D511C4BDDC}"/>
              </a:ext>
            </a:extLst>
          </p:cNvPr>
          <p:cNvSpPr txBox="1"/>
          <p:nvPr/>
        </p:nvSpPr>
        <p:spPr>
          <a:xfrm>
            <a:off x="4556228" y="472018"/>
            <a:ext cx="3966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suite des formations proposées par la CLI en 2021-2022. </a:t>
            </a:r>
          </a:p>
          <a:p>
            <a:endParaRPr lang="fr-FR" dirty="0"/>
          </a:p>
          <a:p>
            <a:r>
              <a:rPr lang="fr-FR" b="1" dirty="0"/>
              <a:t>Partenariat : 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dirty="0"/>
              <a:t>Envoi d’un </a:t>
            </a:r>
            <a:r>
              <a:rPr lang="fr-FR" b="1" dirty="0"/>
              <a:t>mail aux communes et EPCI </a:t>
            </a:r>
            <a:r>
              <a:rPr lang="fr-FR" dirty="0"/>
              <a:t>le 13 février dernier, pour proposer les modules et recenser les volontariats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Coût supporté par l’ANCCLI </a:t>
            </a:r>
            <a:r>
              <a:rPr lang="fr-FR" dirty="0"/>
              <a:t>dans le cadre du partenariat. </a:t>
            </a:r>
          </a:p>
          <a:p>
            <a:endParaRPr lang="fr-FR" dirty="0"/>
          </a:p>
          <a:p>
            <a:r>
              <a:rPr lang="fr-FR" b="1" dirty="0"/>
              <a:t>Prise de contact via le secrétariat de la CLI : </a:t>
            </a:r>
            <a:r>
              <a:rPr lang="fr-FR" dirty="0">
                <a:hlinkClick r:id="rId3"/>
              </a:rPr>
              <a:t>secretariat.cli@isere.fr</a:t>
            </a:r>
            <a:r>
              <a:rPr lang="fr-FR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A0D5CEE-4A21-42EE-A75A-F027EAC69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236" y="1677001"/>
            <a:ext cx="2057400" cy="160972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199363-F32F-406C-9354-946DABAC31A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0" b="25851"/>
          <a:stretch/>
        </p:blipFill>
        <p:spPr>
          <a:xfrm>
            <a:off x="6787840" y="1713008"/>
            <a:ext cx="2099378" cy="10801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D945DE6-E8ED-474F-9F99-52FF485AD2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99" y="3573016"/>
            <a:ext cx="564719" cy="6463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D3AF940-5F5D-4FFC-903A-142D7BCBA61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474" r="28400"/>
          <a:stretch/>
        </p:blipFill>
        <p:spPr>
          <a:xfrm>
            <a:off x="4113322" y="4817700"/>
            <a:ext cx="530686" cy="72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7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772816"/>
            <a:ext cx="6563072" cy="482453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Mettre en place et maintenir opérationnel son PCS </a:t>
            </a:r>
          </a:p>
          <a:p>
            <a:pPr lvl="0"/>
            <a:r>
              <a:rPr lang="fr-FR" dirty="0"/>
              <a:t> Gestion de crise communale – fondamentaux et mise en situation</a:t>
            </a:r>
          </a:p>
          <a:p>
            <a:pPr marL="0" lvl="0" indent="0">
              <a:buNone/>
            </a:pPr>
            <a:r>
              <a:rPr lang="fr-FR" sz="2000" i="1" dirty="0"/>
              <a:t> avec entrainement </a:t>
            </a:r>
            <a:r>
              <a:rPr lang="fr-FR" sz="2000" i="1"/>
              <a:t>sur table, </a:t>
            </a:r>
            <a:r>
              <a:rPr lang="fr-FR" sz="2000" i="1" dirty="0"/>
              <a:t>test d’un PCS et débriefing associé </a:t>
            </a:r>
          </a:p>
          <a:p>
            <a:pPr lvl="0"/>
            <a:r>
              <a:rPr lang="fr-FR" dirty="0"/>
              <a:t>Communication de crise et média training – prise de parole devant les caméras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modules proposés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41259BF-D45D-47D3-BB4E-FFD3EC197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904" y="1797889"/>
            <a:ext cx="1207584" cy="105504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60095D5-2DB2-4184-AB1B-0BB40E94C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904" y="2852936"/>
            <a:ext cx="1207584" cy="105504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79E1522-B565-4DF3-B205-B40038CE9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904" y="4653136"/>
            <a:ext cx="1207584" cy="105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1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2C05CAC-52CB-6CAA-C689-3143C3977C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39752" y="3157198"/>
          <a:ext cx="4896544" cy="300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2">
            <a:extLst>
              <a:ext uri="{FF2B5EF4-FFF2-40B4-BE49-F238E27FC236}">
                <a16:creationId xmlns:a16="http://schemas.microsoft.com/office/drawing/2014/main" id="{191C0284-12B7-FE29-34B6-AAC5BD3C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76672"/>
            <a:ext cx="7488832" cy="940966"/>
          </a:xfrm>
        </p:spPr>
        <p:txBody>
          <a:bodyPr/>
          <a:lstStyle/>
          <a:p>
            <a:r>
              <a:rPr lang="fr-FR" dirty="0"/>
              <a:t>ET SURTOUT DES FORMATIONS APPRÉCIÉES</a:t>
            </a:r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2B5A5C66-E850-B313-7356-4AE55F2A9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94096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fr-FR" sz="2000" dirty="0"/>
              <a:t>25 formations réalisées dans toute la France (dont CLI de Saint-Alban)</a:t>
            </a:r>
          </a:p>
          <a:p>
            <a:pPr marL="0" lvl="0" indent="0" algn="ctr">
              <a:buNone/>
            </a:pPr>
            <a:r>
              <a:rPr lang="fr-FR" sz="2000" dirty="0"/>
              <a:t>Plus de 270 participants depuis le début du partenariat ANCCLI / IRMa</a:t>
            </a:r>
          </a:p>
          <a:p>
            <a:pPr marL="0" lvl="0" indent="0" algn="ctr">
              <a:buNone/>
            </a:pPr>
            <a:r>
              <a:rPr lang="fr-FR" sz="2000" dirty="0"/>
              <a:t>Des retours très positifs !</a:t>
            </a:r>
          </a:p>
          <a:p>
            <a:pPr marL="0" lvl="0" indent="0" algn="ctr">
              <a:buNone/>
            </a:pPr>
            <a:endParaRPr lang="fr-FR" sz="2000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52C05CAC-52CB-6CAA-C689-3143C3977C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36512" y="3366326"/>
          <a:ext cx="36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52C05CAC-52CB-6CAA-C689-3143C3977C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36098" y="3394518"/>
          <a:ext cx="4500092" cy="2842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06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2F6734F-C4D3-4A89-A2F7-4E5DAB557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fr-FR" dirty="0"/>
              <a:t>Déclenchement d’une session sur demande / à complétude d’un groupe de stagiaires </a:t>
            </a:r>
          </a:p>
          <a:p>
            <a:r>
              <a:rPr lang="fr-FR" dirty="0"/>
              <a:t>Les inscrits pour le moment : </a:t>
            </a:r>
          </a:p>
          <a:p>
            <a:pPr lvl="1"/>
            <a:r>
              <a:rPr lang="fr-FR" dirty="0"/>
              <a:t>Mairie de Charnas : 1 (3 modules)</a:t>
            </a:r>
          </a:p>
          <a:p>
            <a:pPr lvl="1"/>
            <a:r>
              <a:rPr lang="fr-FR" dirty="0"/>
              <a:t>Annonay Rhône Agglo : 2 (3 modules)</a:t>
            </a:r>
          </a:p>
          <a:p>
            <a:pPr lvl="1"/>
            <a:r>
              <a:rPr lang="fr-FR" dirty="0"/>
              <a:t>CC Pilat Rhodanien : 1 (1 module)</a:t>
            </a:r>
          </a:p>
          <a:p>
            <a:pPr lvl="1"/>
            <a:r>
              <a:rPr lang="fr-FR" dirty="0"/>
              <a:t>Mairie d’Agnin : 6 (</a:t>
            </a:r>
            <a:r>
              <a:rPr lang="fr-FR"/>
              <a:t>1 module)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=&gt; D’autres volontariats ? </a:t>
            </a:r>
          </a:p>
          <a:p>
            <a:pPr lvl="1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5725C41-8721-4AA7-94C3-141BD8CA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solliciter une formation ? </a:t>
            </a:r>
          </a:p>
        </p:txBody>
      </p:sp>
    </p:spTree>
    <p:extLst>
      <p:ext uri="{BB962C8B-B14F-4D97-AF65-F5344CB8AC3E}">
        <p14:creationId xmlns:p14="http://schemas.microsoft.com/office/powerpoint/2010/main" val="33792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902ED2A8-2C84-00B9-27D4-7EB4B0EE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76672"/>
            <a:ext cx="7488832" cy="940966"/>
          </a:xfrm>
        </p:spPr>
        <p:txBody>
          <a:bodyPr/>
          <a:lstStyle/>
          <a:p>
            <a:r>
              <a:rPr lang="fr-FR" dirty="0"/>
              <a:t>N’HÉSITEZ DONC PAS A VOUS MANIFESTER !</a:t>
            </a:r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2D87E96F-CCE2-72F2-FEC5-693E35EE5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96944" cy="94096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sz="2800" dirty="0"/>
              <a:t>Proposition de dates </a:t>
            </a:r>
          </a:p>
        </p:txBody>
      </p:sp>
      <p:sp>
        <p:nvSpPr>
          <p:cNvPr id="4" name="Espace réservé du contenu 1">
            <a:extLst>
              <a:ext uri="{FF2B5EF4-FFF2-40B4-BE49-F238E27FC236}">
                <a16:creationId xmlns:a16="http://schemas.microsoft.com/office/drawing/2014/main" id="{05403482-1DE2-C2FF-4DB5-421214A625FA}"/>
              </a:ext>
            </a:extLst>
          </p:cNvPr>
          <p:cNvSpPr txBox="1">
            <a:spLocks/>
          </p:cNvSpPr>
          <p:nvPr/>
        </p:nvSpPr>
        <p:spPr>
          <a:xfrm>
            <a:off x="457200" y="2641774"/>
            <a:ext cx="8219256" cy="3955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l"/>
              <a:defRPr sz="3200" kern="1200">
                <a:solidFill>
                  <a:srgbClr val="1672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90000"/>
              <a:buFont typeface="Arial Black" panose="020B0A04020102020204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Mettre en place et maintenir opérationnel son PCS (20 places maximum)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chemeClr val="tx1"/>
                </a:solidFill>
              </a:rPr>
              <a:t>Le 02/06/2023 ? Lieu à définir – communes intéressées se manifester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sz="2000" dirty="0"/>
              <a:t> Gestion de crise communale – fondamentaux et mise en situation (20 places maximum)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chemeClr val="tx1"/>
                </a:solidFill>
              </a:rPr>
              <a:t>Le 22/09/2023 ? Lieu à définir – communes intéressées se manifester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Communication de crise et média training – prise de parole devant les caméras (12 places maximum)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chemeClr val="tx1"/>
                </a:solidFill>
              </a:rPr>
              <a:t>Le 30/11/2023 ? Lieu à définir – communes intéressées se manifester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3188021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harte" ma:contentTypeID="0x010100CD0CFBC60BF648C6B969588E34BFE64C0200974A8E130F11C54191BFEE545F90F14600902E9D744BF862439D5D1EB328F9ECDD" ma:contentTypeVersion="14" ma:contentTypeDescription="" ma:contentTypeScope="" ma:versionID="e383c5aae3b6eb30916991e51a53021b">
  <xsd:schema xmlns:xsd="http://www.w3.org/2001/XMLSchema" xmlns:xs="http://www.w3.org/2001/XMLSchema" xmlns:p="http://schemas.microsoft.com/office/2006/metadata/properties" xmlns:ns2="5a9a25b7-99db-4cf4-8b5b-cee331df2614" xmlns:ns3="662c13fe-470f-45b7-b2f6-8fbf298b8726" targetNamespace="http://schemas.microsoft.com/office/2006/metadata/properties" ma:root="true" ma:fieldsID="c8b04b3efdccbca157dbe2309e5ac7b9" ns2:_="" ns3:_="">
    <xsd:import namespace="5a9a25b7-99db-4cf4-8b5b-cee331df2614"/>
    <xsd:import namespace="662c13fe-470f-45b7-b2f6-8fbf298b8726"/>
    <xsd:element name="properties">
      <xsd:complexType>
        <xsd:sequence>
          <xsd:element name="documentManagement">
            <xsd:complexType>
              <xsd:all>
                <xsd:element ref="ns2:CG38_GED_DateDuContenu"/>
                <xsd:element ref="ns2:CG38_GED_DateDePremption"/>
                <xsd:element ref="ns2:CG38_GED_Redacteur" minOccurs="0"/>
                <xsd:element ref="ns2:CG38_GED_DirectionServiceRedacteur"/>
                <xsd:element ref="ns2:CG38_GED_DirectionModificateur" minOccurs="0"/>
                <xsd:element ref="ns2:CG38_GED_ServiceModificateur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a25b7-99db-4cf4-8b5b-cee331df2614" elementFormDefault="qualified">
    <xsd:import namespace="http://schemas.microsoft.com/office/2006/documentManagement/types"/>
    <xsd:import namespace="http://schemas.microsoft.com/office/infopath/2007/PartnerControls"/>
    <xsd:element name="CG38_GED_DateDuContenu" ma:index="8" ma:displayName="Date du contenu" ma:internalName="CG38_GED_DateDuContenu" ma:readOnly="false">
      <xsd:simpleType>
        <xsd:restriction base="dms:DateTime"/>
      </xsd:simpleType>
    </xsd:element>
    <xsd:element name="CG38_GED_DateDePremption" ma:index="9" ma:displayName="Date de péremption" ma:internalName="CG38_GED_DateDePremption" ma:readOnly="false">
      <xsd:simpleType>
        <xsd:restriction base="dms:DateTime"/>
      </xsd:simpleType>
    </xsd:element>
    <xsd:element name="CG38_GED_Redacteur" ma:index="11" nillable="true" ma:displayName="Rédacteur" ma:internalName="CG38_GED_Redacteur">
      <xsd:simpleType>
        <xsd:restriction base="dms:Text"/>
      </xsd:simpleType>
    </xsd:element>
    <xsd:element name="CG38_GED_DirectionServiceRedacteur" ma:index="12" ma:displayName="Service Rédacteur" ma:internalName="CG38_GED_DirectionServiceRedacteur" ma:readOnly="false">
      <xsd:simpleType>
        <xsd:restriction base="dms:Unknown"/>
      </xsd:simpleType>
    </xsd:element>
    <xsd:element name="CG38_GED_DirectionModificateur" ma:index="13" nillable="true" ma:displayName="Direction du Modificateur" ma:internalName="CG38_GED_DirectionModificateur">
      <xsd:simpleType>
        <xsd:restriction base="dms:Text"/>
      </xsd:simpleType>
    </xsd:element>
    <xsd:element name="CG38_GED_ServiceModificateur" ma:index="14" nillable="true" ma:displayName="Service du Modificateur" ma:internalName="CG38_GED_ServiceModificateur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c13fe-470f-45b7-b2f6-8fbf298b872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ma:taxonomy="true" ma:internalName="TaxKeywordTaxHTField" ma:taxonomyFieldName="TaxKeyword" ma:displayName="Mots clés d’entreprise" ma:readOnly="false" ma:fieldId="{23f27201-bee3-471e-b2e7-b64fd8b7ca38}" ma:taxonomyMulti="true" ma:sspId="a028b5d9-bae8-405b-bc91-2b293896590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6204369f-50be-49e7-bfc4-31a833f18dd7}" ma:internalName="TaxCatchAll" ma:showField="CatchAllData" ma:web="662c13fe-470f-45b7-b2f6-8fbf298b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G38_GED_DirectionServiceRedacteur xmlns="5a9a25b7-99db-4cf4-8b5b-cee331df2614">DGS-DPM-CII</CG38_GED_DirectionServiceRedacteur>
    <CG38_GED_Redacteur xmlns="5a9a25b7-99db-4cf4-8b5b-cee331df2614" xsi:nil="true"/>
    <CG38_GED_ServiceModificateur xmlns="5a9a25b7-99db-4cf4-8b5b-cee331df2614">CII</CG38_GED_ServiceModificateur>
    <TaxKeywordTaxHTField xmlns="662c13fe-470f-45b7-b2f6-8fbf298b872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charte interne</TermName>
          <TermId xmlns="http://schemas.microsoft.com/office/infopath/2007/PartnerControls">aecb284c-9c03-487f-b76a-9eca692856c1</TermId>
        </TermInfo>
      </Terms>
    </TaxKeywordTaxHTField>
    <CG38_GED_DateDuContenu xmlns="5a9a25b7-99db-4cf4-8b5b-cee331df2614">2018-07-09T07:00:00+00:00</CG38_GED_DateDuContenu>
    <CG38_GED_DirectionModificateur xmlns="5a9a25b7-99db-4cf4-8b5b-cee331df2614">DPM</CG38_GED_DirectionModificateur>
    <CG38_GED_DateDePremption xmlns="5a9a25b7-99db-4cf4-8b5b-cee331df2614">2021-07-08T22:00:00+00:00</CG38_GED_DateDePremption>
    <TaxCatchAll xmlns="662c13fe-470f-45b7-b2f6-8fbf298b8726">
      <Value>2252</Value>
      <Value>1363</Value>
    </TaxCatchAll>
  </documentManagement>
</p:properties>
</file>

<file path=customXml/itemProps1.xml><?xml version="1.0" encoding="utf-8"?>
<ds:datastoreItem xmlns:ds="http://schemas.openxmlformats.org/officeDocument/2006/customXml" ds:itemID="{AD10A006-2F6F-4C49-8C2D-6C0AB2C7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a25b7-99db-4cf4-8b5b-cee331df2614"/>
    <ds:schemaRef ds:uri="662c13fe-470f-45b7-b2f6-8fbf298b8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8B780E-ED4B-4EA2-9BCF-4AAC3182E4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C2B928-E0A7-4B5A-83B1-05CBEF24AD57}">
  <ds:schemaRefs>
    <ds:schemaRef ds:uri="http://schemas.microsoft.com/office/2006/metadata/properties"/>
    <ds:schemaRef ds:uri="http://schemas.microsoft.com/office/infopath/2007/PartnerControls"/>
    <ds:schemaRef ds:uri="5a9a25b7-99db-4cf4-8b5b-cee331df2614"/>
    <ds:schemaRef ds:uri="662c13fe-470f-45b7-b2f6-8fbf298b87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 interne - Modèle powerpoint (2)</Template>
  <TotalTime>32</TotalTime>
  <Words>339</Words>
  <Application>Microsoft Office PowerPoint</Application>
  <PresentationFormat>Affichage à l'écran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Harlow Solid Italic</vt:lpstr>
      <vt:lpstr>Wingdings</vt:lpstr>
      <vt:lpstr>Modèle</vt:lpstr>
      <vt:lpstr>Présentation PowerPoint</vt:lpstr>
      <vt:lpstr>3 modules proposés </vt:lpstr>
      <vt:lpstr>ET SURTOUT DES FORMATIONS APPRÉCIÉES</vt:lpstr>
      <vt:lpstr>Comment solliciter une formation ? </vt:lpstr>
      <vt:lpstr>N’HÉSITEZ DONC PAS A VOUS MANIFESTER !</vt:lpstr>
    </vt:vector>
  </TitlesOfParts>
  <Company>Conseil Général de l'Isère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Pont Ariane</dc:creator>
  <cp:keywords>charte interne</cp:keywords>
  <cp:lastModifiedBy>Pont Ariane</cp:lastModifiedBy>
  <cp:revision>9</cp:revision>
  <cp:lastPrinted>2018-06-18T11:44:21Z</cp:lastPrinted>
  <dcterms:created xsi:type="dcterms:W3CDTF">2023-03-06T13:43:12Z</dcterms:created>
  <dcterms:modified xsi:type="dcterms:W3CDTF">2023-03-13T14:56:55Z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0x010100CD0CFBC60BF648C6B969588E34BFE64C0200974A8E130F11C54191BFEE545F90F14600902E9D744BF862439D5D1EB328F9ECDD</vt:lpwstr>
  </property>
  <property fmtid="{D5CDD505-2E9C-101B-9397-08002B2CF9AE}" pid="3" name="CG38_GED_ArbreThematique">
    <vt:lpwstr>1363;#Charte interne|d0d51e73-9300-40ed-aace-e9b1071cf7e5</vt:lpwstr>
  </property>
  <property fmtid="{D5CDD505-2E9C-101B-9397-08002B2CF9AE}" pid="4" name="TaxKeyword">
    <vt:lpwstr>2252;#charte interne|aecb284c-9c03-487f-b76a-9eca692856c1</vt:lpwstr>
  </property>
  <property fmtid="{D5CDD505-2E9C-101B-9397-08002B2CF9AE}" pid="5" name="CG38_GED_RecherchePredefiniTaxHTField">
    <vt:lpwstr/>
  </property>
  <property fmtid="{D5CDD505-2E9C-101B-9397-08002B2CF9AE}" pid="6" name="CG38_GED_RecherchePredefini">
    <vt:lpwstr/>
  </property>
  <property fmtid="{D5CDD505-2E9C-101B-9397-08002B2CF9AE}" pid="7" name="CG38_GED_ArbreThematiqueTaxHTField">
    <vt:lpwstr>Charte interne|d0d51e73-9300-40ed-aace-e9b1071cf7e5</vt:lpwstr>
  </property>
</Properties>
</file>